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pilogue" panose="020B0604020202020204" charset="0"/>
      <p:regular r:id="rId17"/>
    </p:embeddedFont>
    <p:embeddedFont>
      <p:font typeface="Fraunces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kumar Virani" userId="672f74e0-d834-481b-8f6b-fb429a0ed481" providerId="ADAL" clId="{895E207C-F893-4D2E-B84A-E00200E10E6E}"/>
    <pc:docChg chg="undo custSel modSld">
      <pc:chgData name="Abhikumar Virani" userId="672f74e0-d834-481b-8f6b-fb429a0ed481" providerId="ADAL" clId="{895E207C-F893-4D2E-B84A-E00200E10E6E}" dt="2025-12-13T23:17:38.771" v="19" actId="1076"/>
      <pc:docMkLst>
        <pc:docMk/>
      </pc:docMkLst>
      <pc:sldChg chg="addSp modSp mod">
        <pc:chgData name="Abhikumar Virani" userId="672f74e0-d834-481b-8f6b-fb429a0ed481" providerId="ADAL" clId="{895E207C-F893-4D2E-B84A-E00200E10E6E}" dt="2025-12-13T23:16:42.607" v="1" actId="1076"/>
        <pc:sldMkLst>
          <pc:docMk/>
          <pc:sldMk cId="0" sldId="258"/>
        </pc:sldMkLst>
        <pc:picChg chg="add mod">
          <ac:chgData name="Abhikumar Virani" userId="672f74e0-d834-481b-8f6b-fb429a0ed481" providerId="ADAL" clId="{895E207C-F893-4D2E-B84A-E00200E10E6E}" dt="2025-12-13T23:16:42.607" v="1" actId="1076"/>
          <ac:picMkLst>
            <pc:docMk/>
            <pc:sldMk cId="0" sldId="258"/>
            <ac:picMk id="27" creationId="{DEFE0EE6-E780-4624-A9A4-7C8D3E245D04}"/>
          </ac:picMkLst>
        </pc:picChg>
      </pc:sldChg>
      <pc:sldChg chg="addSp modSp mod">
        <pc:chgData name="Abhikumar Virani" userId="672f74e0-d834-481b-8f6b-fb429a0ed481" providerId="ADAL" clId="{895E207C-F893-4D2E-B84A-E00200E10E6E}" dt="2025-12-13T23:16:51.577" v="3" actId="1076"/>
        <pc:sldMkLst>
          <pc:docMk/>
          <pc:sldMk cId="0" sldId="259"/>
        </pc:sldMkLst>
        <pc:picChg chg="add mod">
          <ac:chgData name="Abhikumar Virani" userId="672f74e0-d834-481b-8f6b-fb429a0ed481" providerId="ADAL" clId="{895E207C-F893-4D2E-B84A-E00200E10E6E}" dt="2025-12-13T23:16:51.577" v="3" actId="1076"/>
          <ac:picMkLst>
            <pc:docMk/>
            <pc:sldMk cId="0" sldId="259"/>
            <ac:picMk id="34" creationId="{DE3DFB82-3822-4B40-88AC-487637E5922D}"/>
          </ac:picMkLst>
        </pc:picChg>
      </pc:sldChg>
      <pc:sldChg chg="addSp modSp mod">
        <pc:chgData name="Abhikumar Virani" userId="672f74e0-d834-481b-8f6b-fb429a0ed481" providerId="ADAL" clId="{895E207C-F893-4D2E-B84A-E00200E10E6E}" dt="2025-12-13T23:16:58.594" v="5" actId="1076"/>
        <pc:sldMkLst>
          <pc:docMk/>
          <pc:sldMk cId="0" sldId="260"/>
        </pc:sldMkLst>
        <pc:picChg chg="add mod">
          <ac:chgData name="Abhikumar Virani" userId="672f74e0-d834-481b-8f6b-fb429a0ed481" providerId="ADAL" clId="{895E207C-F893-4D2E-B84A-E00200E10E6E}" dt="2025-12-13T23:16:58.594" v="5" actId="1076"/>
          <ac:picMkLst>
            <pc:docMk/>
            <pc:sldMk cId="0" sldId="260"/>
            <ac:picMk id="18" creationId="{95C5C708-C59D-49C4-8D38-8276DBAA3EF0}"/>
          </ac:picMkLst>
        </pc:picChg>
      </pc:sldChg>
      <pc:sldChg chg="addSp delSp modSp mod">
        <pc:chgData name="Abhikumar Virani" userId="672f74e0-d834-481b-8f6b-fb429a0ed481" providerId="ADAL" clId="{895E207C-F893-4D2E-B84A-E00200E10E6E}" dt="2025-12-13T23:17:12.130" v="11" actId="22"/>
        <pc:sldMkLst>
          <pc:docMk/>
          <pc:sldMk cId="0" sldId="261"/>
        </pc:sldMkLst>
        <pc:picChg chg="add mod">
          <ac:chgData name="Abhikumar Virani" userId="672f74e0-d834-481b-8f6b-fb429a0ed481" providerId="ADAL" clId="{895E207C-F893-4D2E-B84A-E00200E10E6E}" dt="2025-12-13T23:17:05.254" v="7" actId="1076"/>
          <ac:picMkLst>
            <pc:docMk/>
            <pc:sldMk cId="0" sldId="261"/>
            <ac:picMk id="20" creationId="{98ECEC04-3698-4ACF-9F58-B58A3EE9B8AC}"/>
          </ac:picMkLst>
        </pc:picChg>
        <pc:picChg chg="add del mod">
          <ac:chgData name="Abhikumar Virani" userId="672f74e0-d834-481b-8f6b-fb429a0ed481" providerId="ADAL" clId="{895E207C-F893-4D2E-B84A-E00200E10E6E}" dt="2025-12-13T23:17:12.130" v="11" actId="22"/>
          <ac:picMkLst>
            <pc:docMk/>
            <pc:sldMk cId="0" sldId="261"/>
            <ac:picMk id="22" creationId="{D4F4D96D-CD08-44EC-BD12-A3C2D0597919}"/>
          </ac:picMkLst>
        </pc:picChg>
      </pc:sldChg>
      <pc:sldChg chg="addSp modSp mod">
        <pc:chgData name="Abhikumar Virani" userId="672f74e0-d834-481b-8f6b-fb429a0ed481" providerId="ADAL" clId="{895E207C-F893-4D2E-B84A-E00200E10E6E}" dt="2025-12-13T23:17:19.087" v="13" actId="1076"/>
        <pc:sldMkLst>
          <pc:docMk/>
          <pc:sldMk cId="0" sldId="262"/>
        </pc:sldMkLst>
        <pc:picChg chg="add mod">
          <ac:chgData name="Abhikumar Virani" userId="672f74e0-d834-481b-8f6b-fb429a0ed481" providerId="ADAL" clId="{895E207C-F893-4D2E-B84A-E00200E10E6E}" dt="2025-12-13T23:17:19.087" v="13" actId="1076"/>
          <ac:picMkLst>
            <pc:docMk/>
            <pc:sldMk cId="0" sldId="262"/>
            <ac:picMk id="33" creationId="{C0092FCC-84CC-4FC6-87E2-E4C97C1DC8A0}"/>
          </ac:picMkLst>
        </pc:picChg>
      </pc:sldChg>
      <pc:sldChg chg="addSp modSp mod">
        <pc:chgData name="Abhikumar Virani" userId="672f74e0-d834-481b-8f6b-fb429a0ed481" providerId="ADAL" clId="{895E207C-F893-4D2E-B84A-E00200E10E6E}" dt="2025-12-13T23:17:26.794" v="15" actId="1076"/>
        <pc:sldMkLst>
          <pc:docMk/>
          <pc:sldMk cId="0" sldId="263"/>
        </pc:sldMkLst>
        <pc:picChg chg="add mod">
          <ac:chgData name="Abhikumar Virani" userId="672f74e0-d834-481b-8f6b-fb429a0ed481" providerId="ADAL" clId="{895E207C-F893-4D2E-B84A-E00200E10E6E}" dt="2025-12-13T23:17:26.794" v="15" actId="1076"/>
          <ac:picMkLst>
            <pc:docMk/>
            <pc:sldMk cId="0" sldId="263"/>
            <ac:picMk id="17" creationId="{56B5311B-1E8D-4720-AF30-21ED8E060D91}"/>
          </ac:picMkLst>
        </pc:picChg>
      </pc:sldChg>
      <pc:sldChg chg="addSp modSp mod">
        <pc:chgData name="Abhikumar Virani" userId="672f74e0-d834-481b-8f6b-fb429a0ed481" providerId="ADAL" clId="{895E207C-F893-4D2E-B84A-E00200E10E6E}" dt="2025-12-13T23:17:33.102" v="17" actId="1076"/>
        <pc:sldMkLst>
          <pc:docMk/>
          <pc:sldMk cId="0" sldId="264"/>
        </pc:sldMkLst>
        <pc:picChg chg="add mod">
          <ac:chgData name="Abhikumar Virani" userId="672f74e0-d834-481b-8f6b-fb429a0ed481" providerId="ADAL" clId="{895E207C-F893-4D2E-B84A-E00200E10E6E}" dt="2025-12-13T23:17:33.102" v="17" actId="1076"/>
          <ac:picMkLst>
            <pc:docMk/>
            <pc:sldMk cId="0" sldId="264"/>
            <ac:picMk id="39" creationId="{3756EF99-3B0F-44E4-98C5-27B9CB6A03EB}"/>
          </ac:picMkLst>
        </pc:picChg>
      </pc:sldChg>
      <pc:sldChg chg="addSp modSp mod">
        <pc:chgData name="Abhikumar Virani" userId="672f74e0-d834-481b-8f6b-fb429a0ed481" providerId="ADAL" clId="{895E207C-F893-4D2E-B84A-E00200E10E6E}" dt="2025-12-13T23:17:38.771" v="19" actId="1076"/>
        <pc:sldMkLst>
          <pc:docMk/>
          <pc:sldMk cId="0" sldId="265"/>
        </pc:sldMkLst>
        <pc:picChg chg="add mod">
          <ac:chgData name="Abhikumar Virani" userId="672f74e0-d834-481b-8f6b-fb429a0ed481" providerId="ADAL" clId="{895E207C-F893-4D2E-B84A-E00200E10E6E}" dt="2025-12-13T23:17:38.771" v="19" actId="1076"/>
          <ac:picMkLst>
            <pc:docMk/>
            <pc:sldMk cId="0" sldId="265"/>
            <ac:picMk id="21" creationId="{FC758F8A-FAE1-425B-9D91-F8181D0A3B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722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550908"/>
            <a:ext cx="9470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TIME SERIES FORECASTING FOR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350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PATIENT MOBILITY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149918"/>
            <a:ext cx="86071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8AFF8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ML Internship Assignment Liberdat B.V.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793790" y="40570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Predicting daily step counts for the next 365 days using advanced machine learning and clinical data integration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788489"/>
            <a:ext cx="13042821" cy="35957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50795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Abhi Virani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6976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mobile no.: 6352449698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3156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Date: 06-12-2025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82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Scalability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7182"/>
            <a:ext cx="1022425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6296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Scaling to 100,000 Patients</a:t>
            </a:r>
            <a:endParaRPr lang="en-US" sz="6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563898"/>
            <a:ext cx="226814" cy="2268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3890605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4064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Big Data Processing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5553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PySpark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 distributed feature engineering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6043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AWS Glue/EMR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 ETL pipeline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0263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S3 + Athena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 data lake architecture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6962" y="3563898"/>
            <a:ext cx="226814" cy="226814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5216962" y="3890605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2" name="Text 8"/>
          <p:cNvSpPr/>
          <p:nvPr/>
        </p:nvSpPr>
        <p:spPr>
          <a:xfrm>
            <a:off x="5216962" y="4064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Modeling Strategy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16962" y="45553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Clustered approach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Group by disease type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216962" y="536043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Distributed training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Hyperparameter tuning at scale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216962" y="6165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 serving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API endpoints with caching</a:t>
            </a:r>
            <a:endParaRPr lang="en-US" sz="17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133" y="3563898"/>
            <a:ext cx="226814" cy="226814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9640133" y="3890605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8" name="Text 13"/>
          <p:cNvSpPr/>
          <p:nvPr/>
        </p:nvSpPr>
        <p:spPr>
          <a:xfrm>
            <a:off x="9640133" y="4064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640133" y="455533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Process 100K patients in &lt;2 hours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758F8A-FAE1-425B-9D91-F8181D0A3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0344" y="7515125"/>
            <a:ext cx="2010056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6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607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Patient Mobility Forecasting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61473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84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33959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 daily step counts for next 365 days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61473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84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433959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80K+ step count records + clinical features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6374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88859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Baseline (Prophet) + Advanced (EBM)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6374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Deliverable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88859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Explainable 365-day forecast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293" y="493633"/>
            <a:ext cx="5683925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Pipeline Architecture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293" y="1413629"/>
            <a:ext cx="1337381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Input Data Sources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628293" y="1974652"/>
            <a:ext cx="6597134" cy="1968341"/>
          </a:xfrm>
          <a:prstGeom prst="roundRect">
            <a:avLst>
              <a:gd name="adj" fmla="val 383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1153" y="1997512"/>
            <a:ext cx="6551414" cy="538520"/>
          </a:xfrm>
          <a:prstGeom prst="roundRect">
            <a:avLst>
              <a:gd name="adj" fmla="val 8909"/>
            </a:avLst>
          </a:prstGeom>
          <a:solidFill>
            <a:srgbClr val="283157"/>
          </a:solidFill>
          <a:ln/>
        </p:spPr>
      </p:sp>
      <p:sp>
        <p:nvSpPr>
          <p:cNvPr id="6" name="Text 4"/>
          <p:cNvSpPr/>
          <p:nvPr/>
        </p:nvSpPr>
        <p:spPr>
          <a:xfrm>
            <a:off x="3792260" y="2094667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30580" y="2715458"/>
            <a:ext cx="419433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Time Series Data (timeseries-data.json)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30580" y="3103602"/>
            <a:ext cx="619256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80,919 step count intervals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30580" y="3453527"/>
            <a:ext cx="619256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Aggregated to daily totals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404854" y="1974652"/>
            <a:ext cx="6597253" cy="1968341"/>
          </a:xfrm>
          <a:prstGeom prst="roundRect">
            <a:avLst>
              <a:gd name="adj" fmla="val 383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27714" y="1997512"/>
            <a:ext cx="6551533" cy="538520"/>
          </a:xfrm>
          <a:prstGeom prst="roundRect">
            <a:avLst>
              <a:gd name="adj" fmla="val 8909"/>
            </a:avLst>
          </a:prstGeom>
          <a:solidFill>
            <a:srgbClr val="283157"/>
          </a:solidFill>
          <a:ln/>
        </p:spPr>
      </p:sp>
      <p:sp>
        <p:nvSpPr>
          <p:cNvPr id="12" name="Text 10"/>
          <p:cNvSpPr/>
          <p:nvPr/>
        </p:nvSpPr>
        <p:spPr>
          <a:xfrm>
            <a:off x="10568821" y="2094667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07141" y="2715458"/>
            <a:ext cx="38358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Clinical Data (categorical-data.json)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07141" y="3103602"/>
            <a:ext cx="619267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Demographics (age, gender, disease)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607141" y="3453527"/>
            <a:ext cx="619267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Therapies, side effects, diagnoses, events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28293" y="4234575"/>
            <a:ext cx="13373814" cy="30004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28293" y="4466392"/>
            <a:ext cx="1337381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Processing Steps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</a:t>
            </a:r>
            <a:endParaRPr lang="en-US" sz="17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3" y="5027414"/>
            <a:ext cx="6686907" cy="718066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807720" y="5924907"/>
            <a:ext cx="295286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Timestamp standardization</a:t>
            </a:r>
            <a:endParaRPr lang="en-US" sz="17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027414"/>
            <a:ext cx="6686907" cy="718066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494627" y="5924907"/>
            <a:ext cx="224420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Daily aggregation</a:t>
            </a:r>
            <a:endParaRPr lang="en-US" sz="1750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93" y="6384846"/>
            <a:ext cx="6686907" cy="718066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807720" y="7282339"/>
            <a:ext cx="224420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engineering</a:t>
            </a:r>
            <a:endParaRPr lang="en-US" sz="175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6384846"/>
            <a:ext cx="6686907" cy="71806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494627" y="7282339"/>
            <a:ext cx="224420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training</a:t>
            </a:r>
            <a:endParaRPr lang="en-US" sz="1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EFE0EE6-E780-4624-A9A4-7C8D3E245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0344" y="7385040"/>
            <a:ext cx="2010056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787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Engineered Features</a:t>
            </a: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(40+ features):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766536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7415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291786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291786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894552" y="2917865"/>
            <a:ext cx="6707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Examples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42447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56818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296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Temporal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56818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 features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894552" y="3568184"/>
            <a:ext cx="6707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Day of week, week of year, month, weekend flag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07479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462" y="421850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296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Lag Features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289108" y="421850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 features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894552" y="4218503"/>
            <a:ext cx="6707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Steps t-1, t-7, t-30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72511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486882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296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Rolling Stats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289108" y="486882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 features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894552" y="4868823"/>
            <a:ext cx="6707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7-day avg/std, 30-day avg/std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37543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462" y="551914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296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Clinical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289108" y="551914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20+ features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6894552" y="5519142"/>
            <a:ext cx="6707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Active therapies, side effect intensity, diagnoses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02575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616946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296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Events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61694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 feature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894552" y="6169462"/>
            <a:ext cx="6707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Days since last clinical event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667607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462" y="681978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296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Demographics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9108" y="681978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 features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6894552" y="6819781"/>
            <a:ext cx="6707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Age, gender, disease type</a:t>
            </a:r>
            <a:endParaRPr lang="en-US" sz="17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E3DFB82-3822-4B40-88AC-487637E5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335" y="7480074"/>
            <a:ext cx="2010056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2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07914"/>
            <a:ext cx="7559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1 - Baseline (Prophet)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683669"/>
            <a:ext cx="4754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296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Univariate Time Series Model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199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Configuration: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780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Input: Historical step counts only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230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Seasonality: Yearly + Weekly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652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Train/Test Split: 80/20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306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Results: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8871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RMSE: 11476.44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3293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MAE: 8698.29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7715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Forecast: 365 days with confidence intervals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6204618"/>
            <a:ext cx="13042821" cy="35957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66997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FEED9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Strengths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Simple, interpretable, captures seasonality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6997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AC496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Limitations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Ignores clinical context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C5C708-C59D-49C4-8D38-8276DBAA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459932"/>
            <a:ext cx="2010056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9660"/>
            <a:ext cx="7752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2 - Multivariate (EBM)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8601"/>
            <a:ext cx="1123414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6296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Explainable Boosting Machine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456980"/>
            <a:ext cx="6407944" cy="2252305"/>
          </a:xfrm>
          <a:prstGeom prst="roundRect">
            <a:avLst>
              <a:gd name="adj" fmla="val 649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456980"/>
            <a:ext cx="121920" cy="2252305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714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Configuration: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0469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Input: Step history + 40+ clinical features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64689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Algorithm: Gradient boosting with GAMs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08908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Interpretability: Built-in global explanations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456980"/>
            <a:ext cx="6408063" cy="2252305"/>
          </a:xfrm>
          <a:prstGeom prst="roundRect">
            <a:avLst>
              <a:gd name="adj" fmla="val 649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8067" y="3456980"/>
            <a:ext cx="121920" cy="2252305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2" name="Text 10"/>
          <p:cNvSpPr/>
          <p:nvPr/>
        </p:nvSpPr>
        <p:spPr>
          <a:xfrm>
            <a:off x="7777282" y="3714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Results: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777282" y="420469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RMSE: 7062.31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777282" y="464689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MAE: 5027.50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77282" y="508908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Improvement over baseline: </a:t>
            </a:r>
            <a:r>
              <a:rPr lang="en-US" sz="1750" b="1" u="sng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38.46 %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6077816"/>
            <a:ext cx="13042821" cy="35957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65729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FEED9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Strengths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Captures clinical impact, fully explainable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5729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AC496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Limitations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Requires feature engineering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ECEC04-3698-4ACF-9F58-B58A3EE9B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819" y="7442308"/>
            <a:ext cx="2010056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91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Comparison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71593"/>
            <a:ext cx="13042821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27921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42292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Metric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42292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Baseline (Prophet)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197334" y="242292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Multivariate (EBM)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105561" y="2422922"/>
            <a:ext cx="14966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29243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43614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RMSE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43614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11476.44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197334" y="343614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7062.31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2105561" y="3436144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38.5%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94275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0864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08646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8698.29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197334" y="408646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5027.50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2105561" y="4086463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42.2%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59307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73678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Features Used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73678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 (steps only)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197334" y="473678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40+ (steps + clinical)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2105561" y="4736783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24339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38710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Explainability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38710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Trend decomposition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197334" y="538710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 importance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2105561" y="5387102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✓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93790" y="6156484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181E34"/>
          </a:solidFill>
          <a:ln/>
        </p:spPr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485334"/>
            <a:ext cx="283488" cy="226814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1530906" y="643997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Winner</a:t>
            </a:r>
            <a:r>
              <a:rPr lang="en-US" sz="17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Multivariate EBM provides better accuracy with full explainability</a:t>
            </a:r>
            <a:endParaRPr lang="en-US" sz="175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0092FCC-84CC-4FC6-87E2-E4C97C1DC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149" y="7488231"/>
            <a:ext cx="2010056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574643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Explainability Insights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689" y="1796296"/>
            <a:ext cx="499562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6296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 10 Most Important Features</a:t>
            </a: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: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50689" y="2412921"/>
            <a:ext cx="698539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Lag features (steps_t-1, steps_t-7)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0689" y="2831187"/>
            <a:ext cx="698539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Rolling averages (7-day, 30-day)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0689" y="3249454"/>
            <a:ext cx="698539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Active therapy count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0689" y="3667720"/>
            <a:ext cx="698539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Side effect intensity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0689" y="4085987"/>
            <a:ext cx="698539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5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Day of week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0689" y="4504253"/>
            <a:ext cx="698539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6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Days since last event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0689" y="4922520"/>
            <a:ext cx="698539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7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[Additional features from actual run]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0689" y="5458778"/>
            <a:ext cx="6985397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Finding</a:t>
            </a: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Clinical features contribute 38.46% to prediction accuracy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105" y="1823085"/>
            <a:ext cx="5620107" cy="447282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267105" y="653712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Categorical Impact: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8267105" y="7086719"/>
            <a:ext cx="562010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Therapies</a:t>
            </a: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[Impact description]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267105" y="7504986"/>
            <a:ext cx="562010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Side effects</a:t>
            </a: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[Impact description]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B5311B-1E8D-4720-AF30-21ED8E060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429976"/>
            <a:ext cx="2010056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112" y="551736"/>
            <a:ext cx="5015746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Forecast Output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2112" y="1579959"/>
            <a:ext cx="13226177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365-Day Forecast Schema</a:t>
            </a:r>
            <a:r>
              <a:rPr lang="en-US" sz="1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02112" y="2206704"/>
            <a:ext cx="13226177" cy="1746171"/>
          </a:xfrm>
          <a:prstGeom prst="roundRect">
            <a:avLst>
              <a:gd name="adj" fmla="val 48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9732" y="2214324"/>
            <a:ext cx="13210937" cy="576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10590" y="2342317"/>
            <a:ext cx="289762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17075" y="2342317"/>
            <a:ext cx="289381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Predicted_Steps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19749" y="2342317"/>
            <a:ext cx="289381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Trend_Component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822424" y="2342317"/>
            <a:ext cx="289762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Exogenous_Impact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09732" y="2791301"/>
            <a:ext cx="13210937" cy="576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10590" y="2919293"/>
            <a:ext cx="289762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2025-12-12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217075" y="2919293"/>
            <a:ext cx="289381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296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4,500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19749" y="2919293"/>
            <a:ext cx="289381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4,200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822424" y="2919293"/>
            <a:ext cx="289762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+300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9732" y="3368278"/>
            <a:ext cx="13210937" cy="576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10590" y="3496270"/>
            <a:ext cx="289762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...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4217075" y="3496270"/>
            <a:ext cx="289381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...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19749" y="3496270"/>
            <a:ext cx="289381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...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822424" y="3496270"/>
            <a:ext cx="289762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...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2112" y="4278782"/>
            <a:ext cx="13226177" cy="32623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02112" y="4536996"/>
            <a:ext cx="13226177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Forecast Characteristics</a:t>
            </a:r>
            <a:r>
              <a:rPr lang="en-US" sz="1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</a:t>
            </a:r>
            <a:endParaRPr lang="en-US" sz="1950" dirty="0"/>
          </a:p>
        </p:txBody>
      </p:sp>
      <p:sp>
        <p:nvSpPr>
          <p:cNvPr id="22" name="Shape 20"/>
          <p:cNvSpPr/>
          <p:nvPr/>
        </p:nvSpPr>
        <p:spPr>
          <a:xfrm>
            <a:off x="702112" y="5163741"/>
            <a:ext cx="4274939" cy="1973699"/>
          </a:xfrm>
          <a:prstGeom prst="roundRect">
            <a:avLst>
              <a:gd name="adj" fmla="val 42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910352" y="5371981"/>
            <a:ext cx="601861" cy="601861"/>
          </a:xfrm>
          <a:prstGeom prst="roundRect">
            <a:avLst>
              <a:gd name="adj" fmla="val 15191357"/>
            </a:avLst>
          </a:prstGeom>
          <a:solidFill>
            <a:srgbClr val="8C98CA"/>
          </a:solidFill>
          <a:ln/>
        </p:spPr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849" y="5537478"/>
            <a:ext cx="270748" cy="270748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910352" y="6174462"/>
            <a:ext cx="28451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Average predicted steps</a:t>
            </a:r>
            <a:endParaRPr lang="en-US" sz="1950" dirty="0"/>
          </a:p>
        </p:txBody>
      </p:sp>
      <p:sp>
        <p:nvSpPr>
          <p:cNvPr id="26" name="Text 23"/>
          <p:cNvSpPr/>
          <p:nvPr/>
        </p:nvSpPr>
        <p:spPr>
          <a:xfrm>
            <a:off x="910352" y="6608207"/>
            <a:ext cx="385845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[Value]</a:t>
            </a:r>
            <a:endParaRPr lang="en-US" sz="1550" dirty="0"/>
          </a:p>
        </p:txBody>
      </p:sp>
      <p:sp>
        <p:nvSpPr>
          <p:cNvPr id="27" name="Shape 24"/>
          <p:cNvSpPr/>
          <p:nvPr/>
        </p:nvSpPr>
        <p:spPr>
          <a:xfrm>
            <a:off x="5177671" y="5163741"/>
            <a:ext cx="4274939" cy="1973699"/>
          </a:xfrm>
          <a:prstGeom prst="roundRect">
            <a:avLst>
              <a:gd name="adj" fmla="val 42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5385911" y="5371981"/>
            <a:ext cx="601861" cy="601861"/>
          </a:xfrm>
          <a:prstGeom prst="roundRect">
            <a:avLst>
              <a:gd name="adj" fmla="val 15191357"/>
            </a:avLst>
          </a:prstGeom>
          <a:solidFill>
            <a:srgbClr val="8C98CA"/>
          </a:solidFill>
          <a:ln/>
        </p:spPr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408" y="5537478"/>
            <a:ext cx="270748" cy="270748"/>
          </a:xfrm>
          <a:prstGeom prst="rect">
            <a:avLst/>
          </a:prstGeom>
        </p:spPr>
      </p:pic>
      <p:sp>
        <p:nvSpPr>
          <p:cNvPr id="30" name="Text 26"/>
          <p:cNvSpPr/>
          <p:nvPr/>
        </p:nvSpPr>
        <p:spPr>
          <a:xfrm>
            <a:off x="5385911" y="6174462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Trend</a:t>
            </a:r>
            <a:endParaRPr lang="en-US" sz="1950" dirty="0"/>
          </a:p>
        </p:txBody>
      </p:sp>
      <p:sp>
        <p:nvSpPr>
          <p:cNvPr id="31" name="Text 27"/>
          <p:cNvSpPr/>
          <p:nvPr/>
        </p:nvSpPr>
        <p:spPr>
          <a:xfrm>
            <a:off x="5385911" y="6608207"/>
            <a:ext cx="385845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[Increasing/Stable/Decreasing]</a:t>
            </a:r>
            <a:endParaRPr lang="en-US" sz="1550" dirty="0"/>
          </a:p>
        </p:txBody>
      </p:sp>
      <p:sp>
        <p:nvSpPr>
          <p:cNvPr id="32" name="Shape 28"/>
          <p:cNvSpPr/>
          <p:nvPr/>
        </p:nvSpPr>
        <p:spPr>
          <a:xfrm>
            <a:off x="9653230" y="5163741"/>
            <a:ext cx="4275058" cy="1973699"/>
          </a:xfrm>
          <a:prstGeom prst="roundRect">
            <a:avLst>
              <a:gd name="adj" fmla="val 42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3" name="Shape 29"/>
          <p:cNvSpPr/>
          <p:nvPr/>
        </p:nvSpPr>
        <p:spPr>
          <a:xfrm>
            <a:off x="9861471" y="5371981"/>
            <a:ext cx="601861" cy="601861"/>
          </a:xfrm>
          <a:prstGeom prst="roundRect">
            <a:avLst>
              <a:gd name="adj" fmla="val 15191357"/>
            </a:avLst>
          </a:prstGeom>
          <a:solidFill>
            <a:srgbClr val="8C98CA"/>
          </a:solidFill>
          <a:ln/>
        </p:spPr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6968" y="5537478"/>
            <a:ext cx="270748" cy="270748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9861471" y="6174462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Clinical impact</a:t>
            </a:r>
            <a:endParaRPr lang="en-US" sz="1950" dirty="0"/>
          </a:p>
        </p:txBody>
      </p:sp>
      <p:sp>
        <p:nvSpPr>
          <p:cNvPr id="36" name="Text 31"/>
          <p:cNvSpPr/>
          <p:nvPr/>
        </p:nvSpPr>
        <p:spPr>
          <a:xfrm>
            <a:off x="9861471" y="6608207"/>
            <a:ext cx="385857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[Description]</a:t>
            </a:r>
            <a:endParaRPr lang="en-US" sz="1550" dirty="0"/>
          </a:p>
        </p:txBody>
      </p:sp>
      <p:sp>
        <p:nvSpPr>
          <p:cNvPr id="37" name="Text 32"/>
          <p:cNvSpPr/>
          <p:nvPr/>
        </p:nvSpPr>
        <p:spPr>
          <a:xfrm>
            <a:off x="702112" y="7363063"/>
            <a:ext cx="132261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Validation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RMSE =11476.44, MAE = 8698.29</a:t>
            </a:r>
            <a:endParaRPr lang="en-US" sz="155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756EF99-3B0F-44E4-98C5-27B9CB6A0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0344" y="7466716"/>
            <a:ext cx="2010056" cy="714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584</Words>
  <Application>Microsoft Office PowerPoint</Application>
  <PresentationFormat>Custom</PresentationFormat>
  <Paragraphs>158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Fraunces Medium</vt:lpstr>
      <vt:lpstr>Epilogue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Abhikumar Virani</cp:lastModifiedBy>
  <cp:revision>1</cp:revision>
  <dcterms:created xsi:type="dcterms:W3CDTF">2025-12-13T22:38:15Z</dcterms:created>
  <dcterms:modified xsi:type="dcterms:W3CDTF">2025-12-13T23:17:47Z</dcterms:modified>
</cp:coreProperties>
</file>